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3640" r:id="rId2"/>
    <p:sldId id="3716" r:id="rId3"/>
    <p:sldId id="3701" r:id="rId4"/>
    <p:sldId id="3719" r:id="rId5"/>
    <p:sldId id="3721" r:id="rId6"/>
    <p:sldId id="3720" r:id="rId7"/>
    <p:sldId id="364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keshi Parnami" initials="SP" lastIdx="1" clrIdx="0">
    <p:extLst>
      <p:ext uri="{19B8F6BF-5375-455C-9EA6-DF929625EA0E}">
        <p15:presenceInfo xmlns:p15="http://schemas.microsoft.com/office/powerpoint/2012/main" userId="S::sparnami@upes.ac.in::61686955-4e93-4ddb-a545-ba82f91d1f9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AEFC"/>
    <a:srgbClr val="AE36FF"/>
    <a:srgbClr val="434ACF"/>
    <a:srgbClr val="BF2CFE"/>
    <a:srgbClr val="46B0FA"/>
    <a:srgbClr val="27D4F8"/>
    <a:srgbClr val="D9FF00"/>
    <a:srgbClr val="E0E600"/>
    <a:srgbClr val="0B2F3E"/>
    <a:srgbClr val="B1B1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13" autoAdjust="0"/>
    <p:restoredTop sz="96327"/>
  </p:normalViewPr>
  <p:slideViewPr>
    <p:cSldViewPr snapToGrid="0" snapToObjects="1">
      <p:cViewPr varScale="1">
        <p:scale>
          <a:sx n="55" d="100"/>
          <a:sy n="55" d="100"/>
        </p:scale>
        <p:origin x="64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9D15D-1C13-CC45-BE09-4D54E9A973B4}" type="datetimeFigureOut">
              <a:rPr lang="en-US" smtClean="0"/>
              <a:t>3/5/2023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93A8CF-95A7-924D-878B-183116A25D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962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C73FB-2D72-9945-BF45-5347690BBE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93C615-989D-9D44-8501-FCE01FCEDC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E5F24-53F9-054C-A9F8-3DCFACAB98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3D9895-3AFC-9E49-BB6B-D5AF81433D95}" type="datetimeFigureOut">
              <a:rPr lang="en-US" smtClean="0"/>
              <a:t>3/5/2023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E7FB8-C70E-584A-A086-8852BD639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5C156-1A78-7A4C-AB86-BCA1B1785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F45BD75-B1E6-DE4E-8CD3-58B4BE092B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713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4240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03F520-AAB7-4D20-958E-A456239933B0}" type="datetimeFigureOut">
              <a:rPr lang="en-US" smtClean="0"/>
              <a:t>3/5/2023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3316BF-8A16-4F24-9F8F-9D40354D5A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340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2C0DC26-5D78-6140-BF89-41378C4365C1}"/>
              </a:ext>
            </a:extLst>
          </p:cNvPr>
          <p:cNvSpPr/>
          <p:nvPr userDrawn="1"/>
        </p:nvSpPr>
        <p:spPr>
          <a:xfrm>
            <a:off x="98853" y="86497"/>
            <a:ext cx="11998411" cy="6685005"/>
          </a:xfrm>
          <a:prstGeom prst="rect">
            <a:avLst/>
          </a:prstGeom>
          <a:noFill/>
          <a:ln w="28575">
            <a:solidFill>
              <a:srgbClr val="46B0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5EF86C0-A360-484B-B595-7CC69137B5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t="12813" r="7454"/>
          <a:stretch/>
        </p:blipFill>
        <p:spPr>
          <a:xfrm>
            <a:off x="10718090" y="127821"/>
            <a:ext cx="1336257" cy="54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464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6.m4a"/><Relationship Id="rId3" Type="http://schemas.microsoft.com/office/2007/relationships/media" Target="../media/media4.m4a"/><Relationship Id="rId7" Type="http://schemas.microsoft.com/office/2007/relationships/media" Target="../media/media6.m4a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audio" Target="../media/media5.m4a"/><Relationship Id="rId5" Type="http://schemas.microsoft.com/office/2007/relationships/media" Target="../media/media5.m4a"/><Relationship Id="rId10" Type="http://schemas.openxmlformats.org/officeDocument/2006/relationships/image" Target="../media/image3.png"/><Relationship Id="rId4" Type="http://schemas.openxmlformats.org/officeDocument/2006/relationships/audio" Target="../media/media4.m4a"/><Relationship Id="rId9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9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audio" Target="../media/media10.m4a"/><Relationship Id="rId5" Type="http://schemas.microsoft.com/office/2007/relationships/media" Target="../media/media10.m4a"/><Relationship Id="rId4" Type="http://schemas.openxmlformats.org/officeDocument/2006/relationships/audio" Target="../media/media9.m4a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E8895C2-828B-934B-8B58-BBC23AD3665A}"/>
              </a:ext>
            </a:extLst>
          </p:cNvPr>
          <p:cNvSpPr/>
          <p:nvPr/>
        </p:nvSpPr>
        <p:spPr>
          <a:xfrm>
            <a:off x="10668000" y="150471"/>
            <a:ext cx="1381246" cy="682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A picture containing text, sign, outdoor&#10;&#10;Description automatically generated">
            <a:extLst>
              <a:ext uri="{FF2B5EF4-FFF2-40B4-BE49-F238E27FC236}">
                <a16:creationId xmlns:a16="http://schemas.microsoft.com/office/drawing/2014/main" id="{35C12C04-5CEF-8448-B70C-56FE6AD03CE5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29" y="126108"/>
            <a:ext cx="876170" cy="1491678"/>
          </a:xfrm>
          <a:prstGeom prst="rect">
            <a:avLst/>
          </a:prstGeom>
        </p:spPr>
      </p:pic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F2F3CE5-A64B-4B6C-9275-01E87181FA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017" y="143688"/>
            <a:ext cx="4564228" cy="147409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42914" y="1662441"/>
            <a:ext cx="1055873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/>
              <a:t>Title:</a:t>
            </a:r>
          </a:p>
          <a:p>
            <a:pPr algn="ctr"/>
            <a:r>
              <a:rPr lang="en-US" sz="3200" b="1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HomeBites</a:t>
            </a:r>
            <a:r>
              <a:rPr lang="en-US" sz="32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3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Home Cooked Food Ordering Service</a:t>
            </a:r>
          </a:p>
          <a:p>
            <a:pPr algn="ctr"/>
            <a:br>
              <a:rPr lang="en-IN" sz="3200" dirty="0"/>
            </a:br>
            <a:endParaRPr lang="en-IN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F12844-7D7B-9449-9B33-46EA047F7017}"/>
              </a:ext>
            </a:extLst>
          </p:cNvPr>
          <p:cNvSpPr txBox="1"/>
          <p:nvPr/>
        </p:nvSpPr>
        <p:spPr>
          <a:xfrm>
            <a:off x="260430" y="5145530"/>
            <a:ext cx="609765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Presented by:</a:t>
            </a:r>
            <a:endParaRPr lang="en-IN" sz="2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</a:rPr>
              <a:t>Radhika Khanna, 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</a:rPr>
              <a:t>B.Tech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</a:rPr>
              <a:t> CSE CCVT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2000" b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500086925</a:t>
            </a:r>
            <a:endParaRPr lang="en-IN" sz="2000" b="0" dirty="0">
              <a:effectLst/>
            </a:endParaRPr>
          </a:p>
          <a:p>
            <a:br>
              <a:rPr lang="en-IN" sz="2000" dirty="0"/>
            </a:br>
            <a:endParaRPr 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81529D-3593-AE4E-9F50-CD8F5082B00A}"/>
              </a:ext>
            </a:extLst>
          </p:cNvPr>
          <p:cNvSpPr txBox="1"/>
          <p:nvPr/>
        </p:nvSpPr>
        <p:spPr>
          <a:xfrm>
            <a:off x="8021449" y="5145530"/>
            <a:ext cx="609765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Guided by:</a:t>
            </a:r>
            <a:endParaRPr lang="en-IN" sz="2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N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Prof. </a:t>
            </a:r>
            <a:r>
              <a:rPr lang="en-IN" sz="2000" dirty="0">
                <a:solidFill>
                  <a:srgbClr val="000000"/>
                </a:solidFill>
                <a:latin typeface="Calibri" panose="020F0502020204030204" pitchFamily="34" charset="0"/>
              </a:rPr>
              <a:t>Saurabh </a:t>
            </a:r>
            <a:r>
              <a:rPr lang="en-IN" sz="2000" dirty="0" err="1">
                <a:solidFill>
                  <a:srgbClr val="000000"/>
                </a:solidFill>
                <a:latin typeface="Calibri" panose="020F0502020204030204" pitchFamily="34" charset="0"/>
              </a:rPr>
              <a:t>Shanu</a:t>
            </a:r>
            <a:br>
              <a:rPr lang="en-IN" sz="2000" dirty="0"/>
            </a:b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61D2E7-60FD-5F39-D172-35CF8E847F0A}"/>
              </a:ext>
            </a:extLst>
          </p:cNvPr>
          <p:cNvSpPr txBox="1"/>
          <p:nvPr/>
        </p:nvSpPr>
        <p:spPr>
          <a:xfrm>
            <a:off x="1875814" y="2733515"/>
            <a:ext cx="77033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Week 3: Continuous Evaluation</a:t>
            </a:r>
            <a:endParaRPr lang="en-IN" sz="2400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3E13CA8-5010-B492-F21F-C0A63691E4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44207" y="616119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799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11"/>
    </mc:Choice>
    <mc:Fallback>
      <p:transition spd="slow" advTm="35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EC635B-D8A3-4A72-8304-20FFBA5D21A3}"/>
              </a:ext>
            </a:extLst>
          </p:cNvPr>
          <p:cNvSpPr txBox="1"/>
          <p:nvPr/>
        </p:nvSpPr>
        <p:spPr>
          <a:xfrm>
            <a:off x="453500" y="265513"/>
            <a:ext cx="75303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4000" b="1" dirty="0">
                <a:solidFill>
                  <a:srgbClr val="4AAEF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Threads &amp; Why is it necessary to use Thread Programming in this project?</a:t>
            </a:r>
            <a:endParaRPr lang="en-US" sz="4000" b="1" dirty="0">
              <a:solidFill>
                <a:srgbClr val="4AAEF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E2FB52-08FB-EF4A-8355-9F2324F01654}"/>
              </a:ext>
            </a:extLst>
          </p:cNvPr>
          <p:cNvSpPr txBox="1"/>
          <p:nvPr/>
        </p:nvSpPr>
        <p:spPr>
          <a:xfrm>
            <a:off x="343993" y="2065219"/>
            <a:ext cx="11504013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an instance of a program that is executing on a computer.</a:t>
            </a:r>
          </a:p>
          <a:p>
            <a:pPr algn="l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lightweight process that shares the resources of the parent process.</a:t>
            </a:r>
          </a:p>
          <a:p>
            <a:pPr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Synchronization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refers to the coordination of threads to ensure that they don't interfere with each other.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Multithreading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helps in simultaneous execution of threads for video and audio processing, network communication, and user input handling.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Multithreading can improve performance by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reducing latency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increasing throughput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optimizing resource usage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compulsory to use threads in an online food-ordering web application to process multiple orders concurrently and ensure that the application can handle a large number of orders without crashing or becoming unresponsive. Without thread programming, the application would have to process orders sequentially, which could lead to slow response times and disappointed customers.</a:t>
            </a:r>
          </a:p>
          <a:p>
            <a:endParaRPr lang="en-IN" dirty="0"/>
          </a:p>
          <a:p>
            <a:pPr algn="l"/>
            <a:endParaRPr lang="en-IN" sz="3200" dirty="0"/>
          </a:p>
        </p:txBody>
      </p:sp>
      <p:sp>
        <p:nvSpPr>
          <p:cNvPr id="4" name="AutoShape 4" descr="Indian shopping trends 2022: How your customers will shop online">
            <a:extLst>
              <a:ext uri="{FF2B5EF4-FFF2-40B4-BE49-F238E27FC236}">
                <a16:creationId xmlns:a16="http://schemas.microsoft.com/office/drawing/2014/main" id="{B85915D2-93CC-336B-EFE9-205EC59BB4B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99E7B7-2AAB-583A-3FDC-59205574FA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76471" y="619096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910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070"/>
    </mc:Choice>
    <mc:Fallback>
      <p:transition spd="slow" advTm="810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EC635B-D8A3-4A72-8304-20FFBA5D21A3}"/>
              </a:ext>
            </a:extLst>
          </p:cNvPr>
          <p:cNvSpPr txBox="1"/>
          <p:nvPr/>
        </p:nvSpPr>
        <p:spPr>
          <a:xfrm>
            <a:off x="503348" y="357808"/>
            <a:ext cx="97324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4000" b="1" dirty="0">
                <a:solidFill>
                  <a:srgbClr val="4AAEF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can the efficiency of the project be improved by using Thread Programming?</a:t>
            </a:r>
            <a:endParaRPr lang="en-IN" sz="4000" b="1" dirty="0">
              <a:solidFill>
                <a:srgbClr val="4AAEF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168532-D141-4AB0-BD29-1663F2877B3E}"/>
              </a:ext>
            </a:extLst>
          </p:cNvPr>
          <p:cNvSpPr txBox="1"/>
          <p:nvPr/>
        </p:nvSpPr>
        <p:spPr>
          <a:xfrm>
            <a:off x="503348" y="2344413"/>
            <a:ext cx="1094831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Improved Performance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Increased Concurrency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updates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fficient resource utilization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656AFAB-ED25-5B28-68A5-1FB6B8B03D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607952" y="2344413"/>
            <a:ext cx="487363" cy="48736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BB62B4C-109D-36AC-1430-6BEAEC13B01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607952" y="2879473"/>
            <a:ext cx="487363" cy="48736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DDEE1A2-D76C-8F0A-E88F-035DF8602A2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919266" y="3425984"/>
            <a:ext cx="487363" cy="487363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BCDA587-DEF0-6F8A-D3FA-ADDC731DDF3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 flipV="1">
            <a:off x="4190708" y="3874913"/>
            <a:ext cx="487363" cy="54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05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94"/>
    </mc:Choice>
    <mc:Fallback>
      <p:transition spd="slow" advTm="36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609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17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786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29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85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75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EC635B-D8A3-4A72-8304-20FFBA5D21A3}"/>
              </a:ext>
            </a:extLst>
          </p:cNvPr>
          <p:cNvSpPr txBox="1"/>
          <p:nvPr/>
        </p:nvSpPr>
        <p:spPr>
          <a:xfrm>
            <a:off x="325927" y="248626"/>
            <a:ext cx="75303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46B0F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Best practices:</a:t>
            </a:r>
          </a:p>
          <a:p>
            <a:endParaRPr lang="en-IN" sz="4000" b="1" dirty="0">
              <a:solidFill>
                <a:srgbClr val="46B0F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168532-D141-4AB0-BD29-1663F2877B3E}"/>
              </a:ext>
            </a:extLst>
          </p:cNvPr>
          <p:cNvSpPr txBox="1"/>
          <p:nvPr/>
        </p:nvSpPr>
        <p:spPr>
          <a:xfrm>
            <a:off x="325928" y="1201304"/>
            <a:ext cx="1156127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Designing for scalability, using techniques such as distributed architectures and load balancing.</a:t>
            </a:r>
          </a:p>
          <a:p>
            <a:pPr algn="l"/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Minimizing resource usage, by optimizing thread creation and destruction and avoiding unnecessary synchronization.</a:t>
            </a:r>
          </a:p>
          <a:p>
            <a:pPr algn="l"/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monitoring and debugging tools to identify and address performance issues.</a:t>
            </a:r>
          </a:p>
          <a:p>
            <a:pPr algn="l"/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Following established coding and security standards, such as those provided by the cloud application platform.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887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EC635B-D8A3-4A72-8304-20FFBA5D21A3}"/>
              </a:ext>
            </a:extLst>
          </p:cNvPr>
          <p:cNvSpPr txBox="1"/>
          <p:nvPr/>
        </p:nvSpPr>
        <p:spPr>
          <a:xfrm>
            <a:off x="325927" y="248626"/>
            <a:ext cx="7530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46B0F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Workflow of the project:</a:t>
            </a:r>
            <a:endParaRPr lang="en-IN" sz="4000" b="1" dirty="0">
              <a:solidFill>
                <a:srgbClr val="46B0F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168532-D141-4AB0-BD29-1663F2877B3E}"/>
              </a:ext>
            </a:extLst>
          </p:cNvPr>
          <p:cNvSpPr txBox="1"/>
          <p:nvPr/>
        </p:nvSpPr>
        <p:spPr>
          <a:xfrm>
            <a:off x="325928" y="1201304"/>
            <a:ext cx="11561272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starts and initializes its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thread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thread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spawns additional threads 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handle orders, payment, order history etc.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thread is responsible for a specific task, such as processing food selection and maintain cart information.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Threads communicate 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each other and with the main thread using shared memory or messaging.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the application runs, the threads continue to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execute in parallel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improving performance and providing a smooth user experience.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application is shut down, all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threads are terminated 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their resources are released.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IN" sz="28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F838773-46A6-210D-16F0-441DBD67B8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99837" y="612168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547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007"/>
    </mc:Choice>
    <mc:Fallback>
      <p:transition spd="slow" advTm="92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EC635B-D8A3-4A72-8304-20FFBA5D21A3}"/>
              </a:ext>
            </a:extLst>
          </p:cNvPr>
          <p:cNvSpPr txBox="1"/>
          <p:nvPr/>
        </p:nvSpPr>
        <p:spPr>
          <a:xfrm>
            <a:off x="325927" y="344161"/>
            <a:ext cx="7530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4000" b="1" dirty="0">
                <a:solidFill>
                  <a:srgbClr val="4AAEFC"/>
                </a:solidFill>
              </a:rPr>
              <a:t>Challenges while using Threads: </a:t>
            </a:r>
            <a:endParaRPr lang="en-IN" sz="4000" b="1" dirty="0">
              <a:solidFill>
                <a:srgbClr val="4AAEFC"/>
              </a:solidFill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168532-D141-4AB0-BD29-1663F2877B3E}"/>
              </a:ext>
            </a:extLst>
          </p:cNvPr>
          <p:cNvSpPr txBox="1"/>
          <p:nvPr/>
        </p:nvSpPr>
        <p:spPr>
          <a:xfrm>
            <a:off x="413071" y="1201304"/>
            <a:ext cx="115612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Deadlocks</a:t>
            </a:r>
          </a:p>
          <a:p>
            <a:pPr marL="114300"/>
            <a:endParaRPr lang="en-US" sz="24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/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Overhead</a:t>
            </a:r>
          </a:p>
          <a:p>
            <a:pPr marL="114300"/>
            <a:endParaRPr lang="en-US" sz="24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/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Complexity</a:t>
            </a:r>
            <a:endParaRPr lang="en-US" sz="28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13156EC-685B-467C-4B97-449046A8BC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505108" y="1255009"/>
            <a:ext cx="487363" cy="48736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B46CDBF-1C21-F25E-AAA7-157F93746B9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261426" y="1980823"/>
            <a:ext cx="487363" cy="48736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24CC721-ACD6-A1CF-F99D-9B851F588F6D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505108" y="270663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440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80"/>
    </mc:Choice>
    <mc:Fallback>
      <p:transition spd="slow" advTm="37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758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85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6104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63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9D82EA-6098-704F-AD4D-D13A499C492D}"/>
              </a:ext>
            </a:extLst>
          </p:cNvPr>
          <p:cNvSpPr txBox="1"/>
          <p:nvPr/>
        </p:nvSpPr>
        <p:spPr>
          <a:xfrm>
            <a:off x="1895294" y="3601496"/>
            <a:ext cx="8401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46B0F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IN" sz="7200" b="1" dirty="0">
              <a:solidFill>
                <a:srgbClr val="46B0F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FBB1AB-6227-0A49-9677-D759BB97E908}"/>
              </a:ext>
            </a:extLst>
          </p:cNvPr>
          <p:cNvSpPr/>
          <p:nvPr/>
        </p:nvSpPr>
        <p:spPr>
          <a:xfrm>
            <a:off x="10668000" y="150471"/>
            <a:ext cx="1381246" cy="682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3B91EF5-66BF-4A12-80C1-98869846E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880" y="1709987"/>
            <a:ext cx="4206240" cy="180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348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14026</TotalTime>
  <Words>394</Words>
  <Application>Microsoft Office PowerPoint</Application>
  <PresentationFormat>Widescreen</PresentationFormat>
  <Paragraphs>47</Paragraphs>
  <Slides>7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Stuti Gandhi</dc:creator>
  <cp:lastModifiedBy>Radhika Khanna</cp:lastModifiedBy>
  <cp:revision>583</cp:revision>
  <dcterms:created xsi:type="dcterms:W3CDTF">2021-05-06T09:42:21Z</dcterms:created>
  <dcterms:modified xsi:type="dcterms:W3CDTF">2023-03-05T17:15:14Z</dcterms:modified>
</cp:coreProperties>
</file>

<file path=docProps/thumbnail.jpeg>
</file>